
<file path=[Content_Types].xml><?xml version="1.0" encoding="utf-8"?>
<Types xmlns="http://schemas.openxmlformats.org/package/2006/content-types">
  <Default Extension="gif" ContentType="image/gif"/>
  <Default Extension="jpg" ContentType="image/jp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2"/>
  </p:notesMasterIdLst>
  <p:sldIdLst>
    <p:sldId id="312" r:id="rId2"/>
    <p:sldId id="325" r:id="rId3"/>
    <p:sldId id="326" r:id="rId4"/>
    <p:sldId id="328" r:id="rId5"/>
    <p:sldId id="333" r:id="rId6"/>
    <p:sldId id="329" r:id="rId7"/>
    <p:sldId id="339" r:id="rId8"/>
    <p:sldId id="263" r:id="rId9"/>
    <p:sldId id="340" r:id="rId10"/>
    <p:sldId id="341" r:id="rId11"/>
    <p:sldId id="342" r:id="rId12"/>
    <p:sldId id="343" r:id="rId13"/>
    <p:sldId id="338" r:id="rId14"/>
    <p:sldId id="337" r:id="rId15"/>
    <p:sldId id="336" r:id="rId16"/>
    <p:sldId id="335" r:id="rId17"/>
    <p:sldId id="283" r:id="rId18"/>
    <p:sldId id="331" r:id="rId19"/>
    <p:sldId id="330" r:id="rId20"/>
    <p:sldId id="344" r:id="rId21"/>
  </p:sldIdLst>
  <p:sldSz cx="9144000" cy="5143500" type="screen16x9"/>
  <p:notesSz cx="9144000" cy="51435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3987" autoAdjust="0"/>
    <p:restoredTop sz="94660"/>
  </p:normalViewPr>
  <p:slideViewPr>
    <p:cSldViewPr>
      <p:cViewPr varScale="1">
        <p:scale>
          <a:sx n="107" d="100"/>
          <a:sy n="107" d="100"/>
        </p:scale>
        <p:origin x="125" y="6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185499-9644-45C6-9B4F-E477934BD98A}" type="datetimeFigureOut">
              <a:rPr lang="en-US" smtClean="0"/>
              <a:t>12/26/2023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642938"/>
            <a:ext cx="3086100" cy="17367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2474913"/>
            <a:ext cx="7315200" cy="20256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437EA7-86F7-4878-85E3-A0ED5C285E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5462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B61BAF9C-3025-DA94-1A03-058E105D929B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34617DE6-6186-40F1-927C-CC25CD19979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363590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2189988" y="1499616"/>
            <a:ext cx="3525520" cy="2406650"/>
          </a:xfrm>
          <a:custGeom>
            <a:avLst/>
            <a:gdLst/>
            <a:ahLst/>
            <a:cxnLst/>
            <a:rect l="l" t="t" r="r" b="b"/>
            <a:pathLst>
              <a:path w="3525520" h="2406650">
                <a:moveTo>
                  <a:pt x="0" y="0"/>
                </a:moveTo>
                <a:lnTo>
                  <a:pt x="22031" y="45486"/>
                </a:lnTo>
                <a:lnTo>
                  <a:pt x="44062" y="91668"/>
                </a:lnTo>
                <a:lnTo>
                  <a:pt x="66093" y="138489"/>
                </a:lnTo>
                <a:lnTo>
                  <a:pt x="88125" y="185894"/>
                </a:lnTo>
                <a:lnTo>
                  <a:pt x="110156" y="233824"/>
                </a:lnTo>
                <a:lnTo>
                  <a:pt x="132187" y="282225"/>
                </a:lnTo>
                <a:lnTo>
                  <a:pt x="154219" y="331039"/>
                </a:lnTo>
                <a:lnTo>
                  <a:pt x="176250" y="380210"/>
                </a:lnTo>
                <a:lnTo>
                  <a:pt x="198281" y="429682"/>
                </a:lnTo>
                <a:lnTo>
                  <a:pt x="220313" y="479399"/>
                </a:lnTo>
                <a:lnTo>
                  <a:pt x="242344" y="529303"/>
                </a:lnTo>
                <a:lnTo>
                  <a:pt x="264375" y="579339"/>
                </a:lnTo>
                <a:lnTo>
                  <a:pt x="286407" y="629451"/>
                </a:lnTo>
                <a:lnTo>
                  <a:pt x="308438" y="679581"/>
                </a:lnTo>
                <a:lnTo>
                  <a:pt x="330469" y="729673"/>
                </a:lnTo>
                <a:lnTo>
                  <a:pt x="352501" y="779672"/>
                </a:lnTo>
                <a:lnTo>
                  <a:pt x="374532" y="829520"/>
                </a:lnTo>
                <a:lnTo>
                  <a:pt x="396563" y="879161"/>
                </a:lnTo>
                <a:lnTo>
                  <a:pt x="418595" y="928539"/>
                </a:lnTo>
                <a:lnTo>
                  <a:pt x="440626" y="977598"/>
                </a:lnTo>
                <a:lnTo>
                  <a:pt x="462657" y="1026280"/>
                </a:lnTo>
                <a:lnTo>
                  <a:pt x="484689" y="1074531"/>
                </a:lnTo>
                <a:lnTo>
                  <a:pt x="506720" y="1122292"/>
                </a:lnTo>
                <a:lnTo>
                  <a:pt x="528751" y="1169508"/>
                </a:lnTo>
                <a:lnTo>
                  <a:pt x="550783" y="1216122"/>
                </a:lnTo>
                <a:lnTo>
                  <a:pt x="572814" y="1262079"/>
                </a:lnTo>
                <a:lnTo>
                  <a:pt x="594845" y="1307321"/>
                </a:lnTo>
                <a:lnTo>
                  <a:pt x="616877" y="1351792"/>
                </a:lnTo>
                <a:lnTo>
                  <a:pt x="638908" y="1395437"/>
                </a:lnTo>
                <a:lnTo>
                  <a:pt x="660939" y="1438197"/>
                </a:lnTo>
                <a:lnTo>
                  <a:pt x="682971" y="1480018"/>
                </a:lnTo>
                <a:lnTo>
                  <a:pt x="705002" y="1520842"/>
                </a:lnTo>
                <a:lnTo>
                  <a:pt x="727033" y="1560613"/>
                </a:lnTo>
                <a:lnTo>
                  <a:pt x="749065" y="1599275"/>
                </a:lnTo>
                <a:lnTo>
                  <a:pt x="771096" y="1636772"/>
                </a:lnTo>
                <a:lnTo>
                  <a:pt x="793127" y="1673046"/>
                </a:lnTo>
                <a:lnTo>
                  <a:pt x="815159" y="1708042"/>
                </a:lnTo>
                <a:lnTo>
                  <a:pt x="837190" y="1741704"/>
                </a:lnTo>
                <a:lnTo>
                  <a:pt x="859221" y="1773974"/>
                </a:lnTo>
                <a:lnTo>
                  <a:pt x="919568" y="1855972"/>
                </a:lnTo>
                <a:lnTo>
                  <a:pt x="957883" y="1904873"/>
                </a:lnTo>
                <a:lnTo>
                  <a:pt x="996199" y="1951500"/>
                </a:lnTo>
                <a:lnTo>
                  <a:pt x="1034514" y="1995853"/>
                </a:lnTo>
                <a:lnTo>
                  <a:pt x="1072829" y="2037930"/>
                </a:lnTo>
                <a:lnTo>
                  <a:pt x="1111145" y="2077734"/>
                </a:lnTo>
                <a:lnTo>
                  <a:pt x="1149460" y="2115263"/>
                </a:lnTo>
                <a:lnTo>
                  <a:pt x="1187775" y="2150517"/>
                </a:lnTo>
                <a:lnTo>
                  <a:pt x="1226091" y="2183497"/>
                </a:lnTo>
                <a:lnTo>
                  <a:pt x="1264406" y="2214202"/>
                </a:lnTo>
                <a:lnTo>
                  <a:pt x="1302721" y="2242633"/>
                </a:lnTo>
                <a:lnTo>
                  <a:pt x="1341037" y="2268790"/>
                </a:lnTo>
                <a:lnTo>
                  <a:pt x="1379352" y="2292672"/>
                </a:lnTo>
                <a:lnTo>
                  <a:pt x="1417667" y="2314279"/>
                </a:lnTo>
                <a:lnTo>
                  <a:pt x="1455983" y="2333612"/>
                </a:lnTo>
                <a:lnTo>
                  <a:pt x="1494298" y="2350671"/>
                </a:lnTo>
                <a:lnTo>
                  <a:pt x="1532613" y="2365455"/>
                </a:lnTo>
                <a:lnTo>
                  <a:pt x="1570929" y="2377965"/>
                </a:lnTo>
                <a:lnTo>
                  <a:pt x="1609244" y="2388200"/>
                </a:lnTo>
                <a:lnTo>
                  <a:pt x="1647559" y="2396160"/>
                </a:lnTo>
                <a:lnTo>
                  <a:pt x="1685875" y="2401847"/>
                </a:lnTo>
                <a:lnTo>
                  <a:pt x="1724190" y="2405258"/>
                </a:lnTo>
                <a:lnTo>
                  <a:pt x="1762506" y="2406396"/>
                </a:lnTo>
                <a:lnTo>
                  <a:pt x="1800821" y="2405258"/>
                </a:lnTo>
                <a:lnTo>
                  <a:pt x="1839136" y="2401847"/>
                </a:lnTo>
                <a:lnTo>
                  <a:pt x="1877452" y="2396160"/>
                </a:lnTo>
                <a:lnTo>
                  <a:pt x="1915767" y="2388200"/>
                </a:lnTo>
                <a:lnTo>
                  <a:pt x="1954082" y="2377965"/>
                </a:lnTo>
                <a:lnTo>
                  <a:pt x="1992398" y="2365455"/>
                </a:lnTo>
                <a:lnTo>
                  <a:pt x="2030713" y="2350671"/>
                </a:lnTo>
                <a:lnTo>
                  <a:pt x="2069028" y="2333612"/>
                </a:lnTo>
                <a:lnTo>
                  <a:pt x="2107344" y="2314279"/>
                </a:lnTo>
                <a:lnTo>
                  <a:pt x="2145659" y="2292672"/>
                </a:lnTo>
                <a:lnTo>
                  <a:pt x="2183974" y="2268790"/>
                </a:lnTo>
                <a:lnTo>
                  <a:pt x="2222290" y="2242633"/>
                </a:lnTo>
                <a:lnTo>
                  <a:pt x="2260605" y="2214202"/>
                </a:lnTo>
                <a:lnTo>
                  <a:pt x="2298920" y="2183497"/>
                </a:lnTo>
                <a:lnTo>
                  <a:pt x="2337236" y="2150517"/>
                </a:lnTo>
                <a:lnTo>
                  <a:pt x="2375551" y="2115263"/>
                </a:lnTo>
                <a:lnTo>
                  <a:pt x="2413866" y="2077734"/>
                </a:lnTo>
                <a:lnTo>
                  <a:pt x="2452182" y="2037930"/>
                </a:lnTo>
                <a:lnTo>
                  <a:pt x="2490497" y="1995853"/>
                </a:lnTo>
                <a:lnTo>
                  <a:pt x="2528812" y="1951500"/>
                </a:lnTo>
                <a:lnTo>
                  <a:pt x="2567128" y="1904873"/>
                </a:lnTo>
                <a:lnTo>
                  <a:pt x="2605443" y="1855972"/>
                </a:lnTo>
                <a:lnTo>
                  <a:pt x="2643759" y="1804797"/>
                </a:lnTo>
                <a:lnTo>
                  <a:pt x="2687821" y="1741704"/>
                </a:lnTo>
                <a:lnTo>
                  <a:pt x="2709852" y="1708042"/>
                </a:lnTo>
                <a:lnTo>
                  <a:pt x="2731884" y="1673046"/>
                </a:lnTo>
                <a:lnTo>
                  <a:pt x="2753915" y="1636772"/>
                </a:lnTo>
                <a:lnTo>
                  <a:pt x="2775946" y="1599275"/>
                </a:lnTo>
                <a:lnTo>
                  <a:pt x="2797978" y="1560613"/>
                </a:lnTo>
                <a:lnTo>
                  <a:pt x="2820009" y="1520842"/>
                </a:lnTo>
                <a:lnTo>
                  <a:pt x="2842040" y="1480018"/>
                </a:lnTo>
                <a:lnTo>
                  <a:pt x="2864072" y="1438197"/>
                </a:lnTo>
                <a:lnTo>
                  <a:pt x="2886103" y="1395437"/>
                </a:lnTo>
                <a:lnTo>
                  <a:pt x="2908134" y="1351792"/>
                </a:lnTo>
                <a:lnTo>
                  <a:pt x="2930166" y="1307321"/>
                </a:lnTo>
                <a:lnTo>
                  <a:pt x="2952197" y="1262079"/>
                </a:lnTo>
                <a:lnTo>
                  <a:pt x="2974228" y="1216122"/>
                </a:lnTo>
                <a:lnTo>
                  <a:pt x="2996260" y="1169508"/>
                </a:lnTo>
                <a:lnTo>
                  <a:pt x="3018291" y="1122292"/>
                </a:lnTo>
                <a:lnTo>
                  <a:pt x="3040322" y="1074531"/>
                </a:lnTo>
                <a:lnTo>
                  <a:pt x="3062354" y="1026280"/>
                </a:lnTo>
                <a:lnTo>
                  <a:pt x="3084385" y="977598"/>
                </a:lnTo>
                <a:lnTo>
                  <a:pt x="3106416" y="928539"/>
                </a:lnTo>
                <a:lnTo>
                  <a:pt x="3128448" y="879161"/>
                </a:lnTo>
                <a:lnTo>
                  <a:pt x="3150479" y="829520"/>
                </a:lnTo>
                <a:lnTo>
                  <a:pt x="3172510" y="779672"/>
                </a:lnTo>
                <a:lnTo>
                  <a:pt x="3194542" y="729673"/>
                </a:lnTo>
                <a:lnTo>
                  <a:pt x="3216573" y="679581"/>
                </a:lnTo>
                <a:lnTo>
                  <a:pt x="3238604" y="629451"/>
                </a:lnTo>
                <a:lnTo>
                  <a:pt x="3260636" y="579339"/>
                </a:lnTo>
                <a:lnTo>
                  <a:pt x="3282667" y="529303"/>
                </a:lnTo>
                <a:lnTo>
                  <a:pt x="3304698" y="479399"/>
                </a:lnTo>
                <a:lnTo>
                  <a:pt x="3326730" y="429682"/>
                </a:lnTo>
                <a:lnTo>
                  <a:pt x="3348761" y="380210"/>
                </a:lnTo>
                <a:lnTo>
                  <a:pt x="3370792" y="331039"/>
                </a:lnTo>
                <a:lnTo>
                  <a:pt x="3392824" y="282225"/>
                </a:lnTo>
                <a:lnTo>
                  <a:pt x="3414855" y="233824"/>
                </a:lnTo>
                <a:lnTo>
                  <a:pt x="3436886" y="185894"/>
                </a:lnTo>
                <a:lnTo>
                  <a:pt x="3458918" y="138489"/>
                </a:lnTo>
                <a:lnTo>
                  <a:pt x="3480949" y="91668"/>
                </a:lnTo>
                <a:lnTo>
                  <a:pt x="3502980" y="45486"/>
                </a:lnTo>
                <a:lnTo>
                  <a:pt x="3525012" y="0"/>
                </a:lnTo>
              </a:path>
            </a:pathLst>
          </a:custGeom>
          <a:ln w="69850">
            <a:solidFill>
              <a:srgbClr val="00AF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081532" y="292049"/>
            <a:ext cx="6980935" cy="8858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12/26/2023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100" b="1" i="0">
                <a:solidFill>
                  <a:srgbClr val="464646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12/26/2023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100" b="1" i="0">
                <a:solidFill>
                  <a:srgbClr val="464646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12/26/2023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1908726" y="750488"/>
            <a:ext cx="5277500" cy="385088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100" b="1" i="0">
                <a:solidFill>
                  <a:srgbClr val="464646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12/26/2023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3924172" y="3557396"/>
            <a:ext cx="440690" cy="282575"/>
          </a:xfrm>
          <a:custGeom>
            <a:avLst/>
            <a:gdLst/>
            <a:ahLst/>
            <a:cxnLst/>
            <a:rect l="l" t="t" r="r" b="b"/>
            <a:pathLst>
              <a:path w="440689" h="282575">
                <a:moveTo>
                  <a:pt x="350265" y="0"/>
                </a:moveTo>
                <a:lnTo>
                  <a:pt x="346201" y="11429"/>
                </a:lnTo>
                <a:lnTo>
                  <a:pt x="362565" y="18504"/>
                </a:lnTo>
                <a:lnTo>
                  <a:pt x="376618" y="28305"/>
                </a:lnTo>
                <a:lnTo>
                  <a:pt x="405151" y="73852"/>
                </a:lnTo>
                <a:lnTo>
                  <a:pt x="413482" y="115623"/>
                </a:lnTo>
                <a:lnTo>
                  <a:pt x="414527" y="139699"/>
                </a:lnTo>
                <a:lnTo>
                  <a:pt x="413480" y="164580"/>
                </a:lnTo>
                <a:lnTo>
                  <a:pt x="405098" y="207529"/>
                </a:lnTo>
                <a:lnTo>
                  <a:pt x="376618" y="253777"/>
                </a:lnTo>
                <a:lnTo>
                  <a:pt x="346710" y="270763"/>
                </a:lnTo>
                <a:lnTo>
                  <a:pt x="350265" y="282320"/>
                </a:lnTo>
                <a:lnTo>
                  <a:pt x="388762" y="264239"/>
                </a:lnTo>
                <a:lnTo>
                  <a:pt x="417067" y="232917"/>
                </a:lnTo>
                <a:lnTo>
                  <a:pt x="434498" y="191071"/>
                </a:lnTo>
                <a:lnTo>
                  <a:pt x="440309" y="141223"/>
                </a:lnTo>
                <a:lnTo>
                  <a:pt x="438854" y="115339"/>
                </a:lnTo>
                <a:lnTo>
                  <a:pt x="427182" y="69429"/>
                </a:lnTo>
                <a:lnTo>
                  <a:pt x="404058" y="32093"/>
                </a:lnTo>
                <a:lnTo>
                  <a:pt x="370720" y="7379"/>
                </a:lnTo>
                <a:lnTo>
                  <a:pt x="350265" y="0"/>
                </a:lnTo>
                <a:close/>
              </a:path>
              <a:path w="440689" h="282575">
                <a:moveTo>
                  <a:pt x="90042" y="0"/>
                </a:moveTo>
                <a:lnTo>
                  <a:pt x="51657" y="18081"/>
                </a:lnTo>
                <a:lnTo>
                  <a:pt x="23367" y="49402"/>
                </a:lnTo>
                <a:lnTo>
                  <a:pt x="5873" y="91408"/>
                </a:lnTo>
                <a:lnTo>
                  <a:pt x="0" y="141223"/>
                </a:lnTo>
                <a:lnTo>
                  <a:pt x="1452" y="167159"/>
                </a:lnTo>
                <a:lnTo>
                  <a:pt x="13073" y="212982"/>
                </a:lnTo>
                <a:lnTo>
                  <a:pt x="36143" y="250227"/>
                </a:lnTo>
                <a:lnTo>
                  <a:pt x="69568" y="274941"/>
                </a:lnTo>
                <a:lnTo>
                  <a:pt x="90042" y="282320"/>
                </a:lnTo>
                <a:lnTo>
                  <a:pt x="93725" y="270763"/>
                </a:lnTo>
                <a:lnTo>
                  <a:pt x="77602" y="263663"/>
                </a:lnTo>
                <a:lnTo>
                  <a:pt x="63706" y="253777"/>
                </a:lnTo>
                <a:lnTo>
                  <a:pt x="35210" y="207529"/>
                </a:lnTo>
                <a:lnTo>
                  <a:pt x="26828" y="164580"/>
                </a:lnTo>
                <a:lnTo>
                  <a:pt x="25780" y="139699"/>
                </a:lnTo>
                <a:lnTo>
                  <a:pt x="26828" y="115623"/>
                </a:lnTo>
                <a:lnTo>
                  <a:pt x="35210" y="73852"/>
                </a:lnTo>
                <a:lnTo>
                  <a:pt x="63801" y="28305"/>
                </a:lnTo>
                <a:lnTo>
                  <a:pt x="94106" y="11429"/>
                </a:lnTo>
                <a:lnTo>
                  <a:pt x="900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4942204" y="3557396"/>
            <a:ext cx="440690" cy="282575"/>
          </a:xfrm>
          <a:custGeom>
            <a:avLst/>
            <a:gdLst/>
            <a:ahLst/>
            <a:cxnLst/>
            <a:rect l="l" t="t" r="r" b="b"/>
            <a:pathLst>
              <a:path w="440689" h="282575">
                <a:moveTo>
                  <a:pt x="350266" y="0"/>
                </a:moveTo>
                <a:lnTo>
                  <a:pt x="346202" y="11429"/>
                </a:lnTo>
                <a:lnTo>
                  <a:pt x="362565" y="18504"/>
                </a:lnTo>
                <a:lnTo>
                  <a:pt x="376618" y="28305"/>
                </a:lnTo>
                <a:lnTo>
                  <a:pt x="405151" y="73852"/>
                </a:lnTo>
                <a:lnTo>
                  <a:pt x="413482" y="115623"/>
                </a:lnTo>
                <a:lnTo>
                  <a:pt x="414528" y="139699"/>
                </a:lnTo>
                <a:lnTo>
                  <a:pt x="413480" y="164580"/>
                </a:lnTo>
                <a:lnTo>
                  <a:pt x="405098" y="207529"/>
                </a:lnTo>
                <a:lnTo>
                  <a:pt x="376618" y="253777"/>
                </a:lnTo>
                <a:lnTo>
                  <a:pt x="346710" y="270763"/>
                </a:lnTo>
                <a:lnTo>
                  <a:pt x="350266" y="282320"/>
                </a:lnTo>
                <a:lnTo>
                  <a:pt x="388762" y="264239"/>
                </a:lnTo>
                <a:lnTo>
                  <a:pt x="417068" y="232917"/>
                </a:lnTo>
                <a:lnTo>
                  <a:pt x="434498" y="191071"/>
                </a:lnTo>
                <a:lnTo>
                  <a:pt x="440309" y="141223"/>
                </a:lnTo>
                <a:lnTo>
                  <a:pt x="438854" y="115339"/>
                </a:lnTo>
                <a:lnTo>
                  <a:pt x="427182" y="69429"/>
                </a:lnTo>
                <a:lnTo>
                  <a:pt x="404058" y="32093"/>
                </a:lnTo>
                <a:lnTo>
                  <a:pt x="370720" y="7379"/>
                </a:lnTo>
                <a:lnTo>
                  <a:pt x="350266" y="0"/>
                </a:lnTo>
                <a:close/>
              </a:path>
              <a:path w="440689" h="282575">
                <a:moveTo>
                  <a:pt x="90043" y="0"/>
                </a:moveTo>
                <a:lnTo>
                  <a:pt x="51657" y="18081"/>
                </a:lnTo>
                <a:lnTo>
                  <a:pt x="23368" y="49402"/>
                </a:lnTo>
                <a:lnTo>
                  <a:pt x="5873" y="91408"/>
                </a:lnTo>
                <a:lnTo>
                  <a:pt x="0" y="141223"/>
                </a:lnTo>
                <a:lnTo>
                  <a:pt x="1452" y="167159"/>
                </a:lnTo>
                <a:lnTo>
                  <a:pt x="13073" y="212982"/>
                </a:lnTo>
                <a:lnTo>
                  <a:pt x="36143" y="250227"/>
                </a:lnTo>
                <a:lnTo>
                  <a:pt x="69568" y="274941"/>
                </a:lnTo>
                <a:lnTo>
                  <a:pt x="90043" y="282320"/>
                </a:lnTo>
                <a:lnTo>
                  <a:pt x="93725" y="270763"/>
                </a:lnTo>
                <a:lnTo>
                  <a:pt x="77602" y="263663"/>
                </a:lnTo>
                <a:lnTo>
                  <a:pt x="63706" y="253777"/>
                </a:lnTo>
                <a:lnTo>
                  <a:pt x="35210" y="207529"/>
                </a:lnTo>
                <a:lnTo>
                  <a:pt x="26828" y="164580"/>
                </a:lnTo>
                <a:lnTo>
                  <a:pt x="25781" y="139699"/>
                </a:lnTo>
                <a:lnTo>
                  <a:pt x="26828" y="115623"/>
                </a:lnTo>
                <a:lnTo>
                  <a:pt x="35210" y="73852"/>
                </a:lnTo>
                <a:lnTo>
                  <a:pt x="63801" y="28305"/>
                </a:lnTo>
                <a:lnTo>
                  <a:pt x="94107" y="11429"/>
                </a:lnTo>
                <a:lnTo>
                  <a:pt x="9004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12/26/2023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it-IT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8A5CCE-C5F8-8FC1-4126-BD45281E12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015E25-AF90-0C49-7148-7F6E039395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2FEB6D-11D9-A555-B4DF-0D5F766EA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2779D90F-DD75-472E-91CD-7BC7175C820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176373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914144" y="128778"/>
            <a:ext cx="5315711" cy="5772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100" b="1" i="0">
                <a:solidFill>
                  <a:srgbClr val="464646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07542" y="1332558"/>
            <a:ext cx="7553959" cy="167893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12/26/2023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d2l.ai/chapter_linear-regression/linear-regression.html" TargetMode="External"/><Relationship Id="rId4" Type="http://schemas.openxmlformats.org/officeDocument/2006/relationships/image" Target="../media/image12.sv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my_key/gradient-descent-in-pytorch-bed6de03da07" TargetMode="External"/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url?sa=i&amp;url=https%3A%2F%2Fpub.towardsai.net%2Fdeep-learning-from-scratch-in-modern-c-gradient-descent-670bc5889112&amp;psig=AOvVaw1fveFhGrjTmnfL8lvbTOzM&amp;ust=1703366486749000&amp;source=images&amp;cd=vfe&amp;opi=89978449&amp;ved=0CBIQjhxqGAoTCNDjhef8o4MDFQAAAAAdAAAAABChAg" TargetMode="External"/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searchgate.net/figure/Changes-in-the-loss-function-vs-the-epoch-by-the-learning-rate-40_fig2_341609757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d2l.ai/chapter_linear-regression/index.html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medium.com/found-it/housing-price-prediction-using-r-899bcbdf1b" TargetMode="Externa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searchgate.net/figure/Comparison-between-biological-neuron-and-artificial-neuron-40_fig4_351372032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2l.ai/chapter_linear-regression/linear-regression.html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CB852754-469D-125C-7B2A-4721B0A420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1598613"/>
            <a:ext cx="7772400" cy="492443"/>
          </a:xfrm>
        </p:spPr>
        <p:txBody>
          <a:bodyPr/>
          <a:lstStyle/>
          <a:p>
            <a:pPr eaLnBrk="1" hangingPunct="1"/>
            <a:r>
              <a:rPr lang="en-GB" altLang="en-US" sz="3200" b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CS 316: Introduction to Deep Learning</a:t>
            </a:r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75FDD76A-1CE8-32B4-9B34-2B3A9E0F97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8800" y="2628900"/>
            <a:ext cx="5543550" cy="1575816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GB" altLang="en-US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Linear Regression</a:t>
            </a:r>
          </a:p>
          <a:p>
            <a:pPr eaLnBrk="1" hangingPunct="1">
              <a:lnSpc>
                <a:spcPct val="80000"/>
              </a:lnSpc>
            </a:pPr>
            <a:r>
              <a:rPr lang="en-GB" altLang="en-US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Week 5</a:t>
            </a:r>
          </a:p>
          <a:p>
            <a:pPr eaLnBrk="1" hangingPunct="1">
              <a:lnSpc>
                <a:spcPct val="80000"/>
              </a:lnSpc>
            </a:pPr>
            <a:endParaRPr lang="en-GB" altLang="en-US" sz="3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lnSpc>
                <a:spcPct val="80000"/>
              </a:lnSpc>
            </a:pPr>
            <a:r>
              <a:rPr lang="en-GB" altLang="en-US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 Abdul Samad</a:t>
            </a:r>
          </a:p>
        </p:txBody>
      </p:sp>
    </p:spTree>
    <p:extLst>
      <p:ext uri="{BB962C8B-B14F-4D97-AF65-F5344CB8AC3E}">
        <p14:creationId xmlns:p14="http://schemas.microsoft.com/office/powerpoint/2010/main" val="7816830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514841-B24A-1AD0-1695-544E52AEE4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28778"/>
            <a:ext cx="8458200" cy="492443"/>
          </a:xfrm>
        </p:spPr>
        <p:txBody>
          <a:bodyPr/>
          <a:lstStyle/>
          <a:p>
            <a:pPr algn="ctr"/>
            <a:r>
              <a:rPr lang="en-US" sz="3200" b="0" spc="-25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Training Loss of a Linear Regression Model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A0E6751-F398-5226-300A-C31E85BB9281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457200" y="1183005"/>
                <a:ext cx="3977640" cy="4138056"/>
              </a:xfr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𝑙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acc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 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b="1" dirty="0"/>
              </a:p>
              <a:p>
                <a:endParaRPr lang="en-US" b="1" dirty="0"/>
              </a:p>
              <a:p>
                <a:endParaRPr lang="en-US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A0E6751-F398-5226-300A-C31E85BB92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457200" y="1183005"/>
                <a:ext cx="3977640" cy="4138056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30F64DA-57DB-F417-C6BA-4C319EF85A7E}"/>
              </a:ext>
            </a:extLst>
          </p:cNvPr>
          <p:cNvPicPr>
            <a:picLocks noGrp="1" noChangeAspect="1"/>
          </p:cNvPicPr>
          <p:nvPr>
            <p:ph sz="half" idx="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83225" y="1951831"/>
            <a:ext cx="2428875" cy="1857375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FE6747F-ACF0-B421-E709-AC86C8710E55}"/>
              </a:ext>
            </a:extLst>
          </p:cNvPr>
          <p:cNvSpPr txBox="1"/>
          <p:nvPr/>
        </p:nvSpPr>
        <p:spPr>
          <a:xfrm>
            <a:off x="5715000" y="4681835"/>
            <a:ext cx="350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Figure taken from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d2l.ai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10818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91335" y="298830"/>
            <a:ext cx="556133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5"/>
              </a:spcBef>
            </a:pPr>
            <a:r>
              <a:rPr lang="en-US" sz="3200" b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Vectorized Training Loss</a:t>
            </a:r>
            <a:endParaRPr sz="3200" b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F31C711-D4FB-B4DD-EB70-DD822D33F451}"/>
                  </a:ext>
                </a:extLst>
              </p:cNvPr>
              <p:cNvSpPr txBox="1"/>
              <p:nvPr/>
            </p:nvSpPr>
            <p:spPr>
              <a:xfrm>
                <a:off x="762000" y="1200150"/>
                <a:ext cx="7696200" cy="34549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Concatenate a column of ones to the input and bias into the weights.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𝑿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1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1  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𝑿</m:t>
                          </m:r>
                        </m:e>
                      </m:d>
                      <m:r>
                        <a:rPr lang="en-US" sz="2400" b="1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, 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𝒘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1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𝑏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𝒘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Vectorized Loss function is defined as 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𝐿</m:t>
                    </m:r>
                    <m:d>
                      <m:dPr>
                        <m:ctrlPr>
                          <a:rPr lang="en-US" sz="24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𝒘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den>
                    </m:f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𝑿𝒘</m:t>
                            </m:r>
                            <m:r>
                              <a:rPr lang="en-US" sz="2400" b="1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 −</m:t>
                            </m:r>
                            <m:r>
                              <a:rPr lang="en-US" sz="2400" b="1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𝒚</m:t>
                            </m:r>
                          </m:e>
                        </m:d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Minimize the loss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1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𝒘</m:t>
                          </m:r>
                        </m:e>
                        <m:sup>
                          <m:r>
                            <a:rPr lang="en-US" sz="2400" b="1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∗</m:t>
                          </m:r>
                        </m:sup>
                      </m:sSup>
                      <m:r>
                        <a:rPr lang="en-US" sz="2400" b="1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𝑎𝑟𝑔𝑚𝑖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𝑛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𝑤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𝐿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(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𝒘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)</m:t>
                      </m:r>
                    </m:oMath>
                  </m:oMathPara>
                </a14:m>
                <a:endParaRPr lang="en-US" sz="24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5"/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F31C711-D4FB-B4DD-EB70-DD822D33F4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0" y="1200150"/>
                <a:ext cx="7696200" cy="3454920"/>
              </a:xfrm>
              <a:prstGeom prst="rect">
                <a:avLst/>
              </a:prstGeom>
              <a:blipFill>
                <a:blip r:embed="rId2"/>
                <a:stretch>
                  <a:fillRect l="-1029" t="-12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882581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61EFC-A9FD-E960-DC03-4D773EC5F0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28778"/>
            <a:ext cx="7467600" cy="492443"/>
          </a:xfrm>
        </p:spPr>
        <p:txBody>
          <a:bodyPr/>
          <a:lstStyle/>
          <a:p>
            <a:pPr algn="ctr"/>
            <a:r>
              <a:rPr lang="en-US" sz="3200" b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Closed Form Solution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6E93CCF-690F-B757-2338-398C560EEE02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381000" y="1504950"/>
                <a:ext cx="3977640" cy="4726230"/>
              </a:xfr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𝑿𝒘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</m:d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𝒃</m:t>
                          </m:r>
                        </m:den>
                      </m:f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𝒃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𝒃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𝒂</m:t>
                          </m:r>
                        </m:den>
                      </m:f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𝑰</m:t>
                      </m:r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𝒂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𝒘</m:t>
                          </m:r>
                        </m:den>
                      </m:f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𝑿</m:t>
                      </m:r>
                    </m:oMath>
                  </m:oMathPara>
                </a14:m>
                <a:endParaRPr lang="en-US" b="1" dirty="0"/>
              </a:p>
              <a:p>
                <a:endParaRPr lang="en-US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𝒘</m:t>
                              </m:r>
                            </m:e>
                          </m:d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𝒘</m:t>
                          </m:r>
                        </m:den>
                      </m:f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𝒃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𝒃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𝒂</m:t>
                          </m:r>
                        </m:den>
                      </m:f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𝒂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𝒘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𝒘</m:t>
                              </m:r>
                            </m:e>
                          </m:d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𝒘</m:t>
                          </m:r>
                        </m:den>
                      </m:f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𝑿𝒘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𝒚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𝑿</m:t>
                      </m:r>
                    </m:oMath>
                  </m:oMathPara>
                </a14:m>
                <a:endParaRPr lang="en-US" b="1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b="1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6E93CCF-690F-B757-2338-398C560EEE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381000" y="1504950"/>
                <a:ext cx="3977640" cy="4726230"/>
              </a:xfrm>
              <a:blipFill>
                <a:blip r:embed="rId2"/>
                <a:stretch>
                  <a:fillRect l="-3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1FD05B1A-9CC3-03ED-05AE-BF3148E5BF5F}"/>
                  </a:ext>
                </a:extLst>
              </p:cNvPr>
              <p:cNvSpPr>
                <a:spLocks noGrp="1"/>
              </p:cNvSpPr>
              <p:nvPr>
                <p:ph sz="half" idx="3"/>
              </p:nvPr>
            </p:nvSpPr>
            <p:spPr>
              <a:xfrm>
                <a:off x="4785362" y="1504950"/>
                <a:ext cx="3977640" cy="3693319"/>
              </a:xfr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𝑿𝒘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𝒚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𝑿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endParaRPr lang="en-US" b="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 −</m:t>
                      </m:r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b="1" dirty="0"/>
              </a:p>
              <a:p>
                <a:endParaRPr lang="en-US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𝑿</m:t>
                      </m:r>
                    </m:oMath>
                  </m:oMathPara>
                </a14:m>
                <a:endParaRPr lang="en-US" b="1" dirty="0"/>
              </a:p>
              <a:p>
                <a:endParaRPr lang="en-US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𝑿𝒘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𝒚</m:t>
                      </m:r>
                    </m:oMath>
                  </m:oMathPara>
                </a14:m>
                <a:endParaRPr lang="en-US" b="1" dirty="0"/>
              </a:p>
              <a:p>
                <a:endParaRPr lang="en-US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1" i="1">
                          <a:latin typeface="Cambria Math" panose="02040503050406030204" pitchFamily="18" charset="0"/>
                        </a:rPr>
                        <m:t>𝒚</m:t>
                      </m:r>
                    </m:oMath>
                  </m:oMathPara>
                </a14:m>
                <a:endParaRPr lang="en-US" b="1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1FD05B1A-9CC3-03ED-05AE-BF3148E5BF5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3"/>
              </p:nvPr>
            </p:nvSpPr>
            <p:spPr>
              <a:xfrm>
                <a:off x="4785362" y="1504950"/>
                <a:ext cx="3977640" cy="3693319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53F5AA5-E59A-ED57-386B-C2AA391F4E25}"/>
                  </a:ext>
                </a:extLst>
              </p:cNvPr>
              <p:cNvSpPr txBox="1"/>
              <p:nvPr/>
            </p:nvSpPr>
            <p:spPr>
              <a:xfrm>
                <a:off x="0" y="742950"/>
                <a:ext cx="9448800" cy="10120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Compute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𝒘</m:t>
                            </m:r>
                          </m:e>
                        </m:d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𝒘</m:t>
                        </m:r>
                      </m:den>
                    </m:f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b="1" dirty="0"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</a:t>
                </a:r>
                <a:r>
                  <a:rPr lang="en-US" sz="2400" dirty="0"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using chain rule and then set it equal to 0 to find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en-US" sz="24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endParaRPr lang="en-US" sz="2400" b="1" dirty="0">
                  <a:latin typeface="Arial" panose="020B0604020202020204" pitchFamily="34" charset="0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endParaRPr lang="en-US" sz="24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53F5AA5-E59A-ED57-386B-C2AA391F4E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742950"/>
                <a:ext cx="9448800" cy="1012072"/>
              </a:xfrm>
              <a:prstGeom prst="rect">
                <a:avLst/>
              </a:prstGeom>
              <a:blipFill>
                <a:blip r:embed="rId4"/>
                <a:stretch>
                  <a:fillRect l="-9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371117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0AF045-F302-D41B-BA12-0F8F747A9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4144" y="128778"/>
            <a:ext cx="5315711" cy="492443"/>
          </a:xfrm>
        </p:spPr>
        <p:txBody>
          <a:bodyPr/>
          <a:lstStyle/>
          <a:p>
            <a:pPr algn="ctr"/>
            <a:r>
              <a:rPr lang="en-US" sz="3200" b="0" dirty="0">
                <a:latin typeface="Arial" panose="020B0604020202020204" pitchFamily="34" charset="0"/>
                <a:cs typeface="Arial" panose="020B0604020202020204" pitchFamily="34" charset="0"/>
              </a:rPr>
              <a:t>Gradient Descent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E3357950-2ECF-4046-50CF-5F0CA3B9CDF8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707542" y="1332558"/>
                <a:ext cx="7553959" cy="3302058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Choose initial values for the weights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b="1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Update weights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 2,3, ⋯</m:t>
                    </m:r>
                  </m:oMath>
                </a14:m>
                <a:r>
                  <a:rPr lang="en-US" dirty="0"/>
                  <a:t> using the following equation: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𝒘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𝒘</m:t>
                          </m:r>
                        </m:den>
                      </m:f>
                    </m:oMath>
                  </m:oMathPara>
                </a14:m>
                <a:endParaRPr lang="en-US" b="1" dirty="0">
                  <a:ea typeface="Cambria Math" panose="020405030504060302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is a hyperparameter called learning that specifies step length.</a:t>
                </a:r>
              </a:p>
              <a:p>
                <a:endParaRPr lang="en-US" dirty="0">
                  <a:ea typeface="Cambria Math" panose="02040503050406030204" pitchFamily="18" charset="0"/>
                </a:endParaRPr>
              </a:p>
              <a:p>
                <a:endParaRPr lang="en-US" b="1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E3357950-2ECF-4046-50CF-5F0CA3B9CD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707542" y="1332558"/>
                <a:ext cx="7553959" cy="3302058"/>
              </a:xfrm>
              <a:blipFill>
                <a:blip r:embed="rId2"/>
                <a:stretch>
                  <a:fillRect l="-2260" t="-27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153840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4B7A33-FE00-FDEA-9E25-96B544A110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500" y="128778"/>
            <a:ext cx="8763000" cy="492443"/>
          </a:xfrm>
        </p:spPr>
        <p:txBody>
          <a:bodyPr/>
          <a:lstStyle/>
          <a:p>
            <a:pPr algn="ctr"/>
            <a:r>
              <a:rPr lang="en-US" sz="3200" b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1D Gradient Descent Visualization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6875E5-98C6-7065-E448-0CCA02F43C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33600" y="1188777"/>
            <a:ext cx="4876800" cy="276594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EF6538-5FAB-ED34-F0D7-21298119A780}"/>
              </a:ext>
            </a:extLst>
          </p:cNvPr>
          <p:cNvSpPr txBox="1"/>
          <p:nvPr/>
        </p:nvSpPr>
        <p:spPr>
          <a:xfrm>
            <a:off x="5410200" y="4667865"/>
            <a:ext cx="48968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Figure taken from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medium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07095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4B7A33-FE00-FDEA-9E25-96B544A110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500" y="128778"/>
            <a:ext cx="8763000" cy="492443"/>
          </a:xfrm>
        </p:spPr>
        <p:txBody>
          <a:bodyPr/>
          <a:lstStyle/>
          <a:p>
            <a:pPr algn="ctr"/>
            <a:r>
              <a:rPr lang="en-US" sz="3200" b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2D Gradient Descent Visualization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6875E5-98C6-7065-E448-0CCA02F43C7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81228" y="742950"/>
            <a:ext cx="4581544" cy="3657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EF6538-5FAB-ED34-F0D7-21298119A780}"/>
              </a:ext>
            </a:extLst>
          </p:cNvPr>
          <p:cNvSpPr txBox="1"/>
          <p:nvPr/>
        </p:nvSpPr>
        <p:spPr>
          <a:xfrm>
            <a:off x="4953000" y="4681835"/>
            <a:ext cx="48968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Figure taken from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Towards AI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23470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642B1A-9528-B30B-C658-0F1781C181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4144" y="128778"/>
            <a:ext cx="5315711" cy="492443"/>
          </a:xfrm>
        </p:spPr>
        <p:txBody>
          <a:bodyPr/>
          <a:lstStyle/>
          <a:p>
            <a:pPr algn="ctr"/>
            <a:r>
              <a:rPr lang="en-US" sz="3200" b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Learning Rate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C816AE-DF8B-6ECA-E47D-F649B99F0D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200" y="1183005"/>
            <a:ext cx="3977640" cy="2954655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When the learning rate is too small, the loss function converges is slowly.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When the learning is too big, the loss function may overshoot and even diverge.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95D98F2-D692-E201-D4A1-57C4A5CE14CA}"/>
              </a:ext>
            </a:extLst>
          </p:cNvPr>
          <p:cNvPicPr>
            <a:picLocks noGrp="1" noChangeAspect="1"/>
          </p:cNvPicPr>
          <p:nvPr>
            <p:ph sz="half" idx="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6902" y="1182688"/>
            <a:ext cx="3681521" cy="3395662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A5B34C7-1DCF-D191-FD6E-C370E0AB7848}"/>
              </a:ext>
            </a:extLst>
          </p:cNvPr>
          <p:cNvSpPr txBox="1"/>
          <p:nvPr/>
        </p:nvSpPr>
        <p:spPr>
          <a:xfrm>
            <a:off x="4267200" y="4678151"/>
            <a:ext cx="48968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Figure taken from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ResearchGate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76987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298830"/>
            <a:ext cx="7903058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b="0" spc="-5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Mini-Batch </a:t>
            </a:r>
            <a:r>
              <a:rPr lang="en-US" sz="3200" b="0" spc="-5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sz="3200" b="0" spc="-5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tochastic </a:t>
            </a:r>
            <a:r>
              <a:rPr lang="en-US" sz="3200" b="0" spc="-5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  <a:r>
              <a:rPr sz="3200" b="0" spc="-5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radient</a:t>
            </a:r>
            <a:r>
              <a:rPr sz="3200" b="0" spc="1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0" spc="-5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sz="3200" b="0" spc="-5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escent</a:t>
            </a:r>
            <a:endParaRPr sz="32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object 3"/>
              <p:cNvSpPr txBox="1"/>
              <p:nvPr/>
            </p:nvSpPr>
            <p:spPr>
              <a:xfrm>
                <a:off x="152400" y="1010287"/>
                <a:ext cx="8839200" cy="2726387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355600" marR="398145" indent="-342900" algn="just">
                  <a:lnSpc>
                    <a:spcPct val="100000"/>
                  </a:lnSpc>
                  <a:spcBef>
                    <a:spcPts val="490"/>
                  </a:spcBef>
                  <a:buChar char="•"/>
                  <a:tabLst>
                    <a:tab pos="354965" algn="l"/>
                    <a:tab pos="355600" algn="l"/>
                  </a:tabLst>
                </a:pPr>
                <a:r>
                  <a:rPr lang="en-US" sz="2400" spc="-25" dirty="0">
                    <a:latin typeface="Arial" panose="020B0604020202020204" pitchFamily="34" charset="0"/>
                    <a:cs typeface="Arial" panose="020B0604020202020204" pitchFamily="34" charset="0"/>
                  </a:rPr>
                  <a:t>If the number of samples is large, a single iteration over the entire data set is not a viable technique.</a:t>
                </a:r>
              </a:p>
              <a:p>
                <a:pPr marL="355600" marR="398145" indent="-342900" algn="just">
                  <a:lnSpc>
                    <a:spcPct val="100000"/>
                  </a:lnSpc>
                  <a:spcBef>
                    <a:spcPts val="490"/>
                  </a:spcBef>
                  <a:buChar char="•"/>
                  <a:tabLst>
                    <a:tab pos="354965" algn="l"/>
                    <a:tab pos="355600" algn="l"/>
                  </a:tabLst>
                </a:pP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We can choose a fixed number of instances from set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𝛽</m:t>
                    </m:r>
                    <m:r>
                      <a:rPr lang="en-US" sz="24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at random, call it a batch, and perform one step of gradient descent, known as mini-batch stochastic gradient descent.</a:t>
                </a:r>
              </a:p>
              <a:p>
                <a:pPr marL="355600" marR="398145" indent="-342900" algn="just">
                  <a:lnSpc>
                    <a:spcPct val="100000"/>
                  </a:lnSpc>
                  <a:spcBef>
                    <a:spcPts val="490"/>
                  </a:spcBef>
                  <a:buChar char="•"/>
                  <a:tabLst>
                    <a:tab pos="354965" algn="l"/>
                    <a:tab pos="355600" algn="l"/>
                  </a:tabLst>
                </a:pP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An extreme case would be to choose one sample at random and then perform a gradient descent step.</a:t>
                </a:r>
              </a:p>
            </p:txBody>
          </p:sp>
        </mc:Choice>
        <mc:Fallback xmlns="">
          <p:sp>
            <p:nvSpPr>
              <p:cNvPr id="3" name="object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" y="1010287"/>
                <a:ext cx="8839200" cy="2726387"/>
              </a:xfrm>
              <a:prstGeom prst="rect">
                <a:avLst/>
              </a:prstGeom>
              <a:blipFill>
                <a:blip r:embed="rId2"/>
                <a:stretch>
                  <a:fillRect l="-1793" t="-2908" b="-58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83104-B2EC-7D33-6875-F6EBD581A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" y="128778"/>
            <a:ext cx="8991600" cy="492443"/>
          </a:xfrm>
        </p:spPr>
        <p:txBody>
          <a:bodyPr/>
          <a:lstStyle/>
          <a:p>
            <a:pPr algn="ctr"/>
            <a:r>
              <a:rPr lang="en-US" sz="3200" b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Mini Batch Stochastic Gradient Descent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E534BDC6-54F9-9BBF-4AF8-15875FE5296B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152400" y="742950"/>
                <a:ext cx="8991600" cy="5129866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Randomly initialize the model parameters,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b="1" i="0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b="1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Iteratively sample random mini batch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/>
                  <a:t> from the data.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Update the parameters in the direction of the negative gradient.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 −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𝜂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sub>
                        <m:sup/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𝒘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 −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𝜂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sub>
                        <m:sup/>
                        <m:e>
                          <m:sSup>
                            <m:sSup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−</m:t>
                          </m:r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 −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𝜂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sub>
                        <m:sup/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 −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𝜂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sub>
                        <m:sup/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 (</m:t>
                          </m:r>
                          <m:sSup>
                            <m:sSup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−</m:t>
                          </m:r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E534BDC6-54F9-9BBF-4AF8-15875FE5296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52400" y="742950"/>
                <a:ext cx="8991600" cy="5129866"/>
              </a:xfrm>
              <a:blipFill>
                <a:blip r:embed="rId2"/>
                <a:stretch>
                  <a:fillRect l="-1898" t="-1784" r="-10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317074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585054-E8E5-6B6F-3BB7-C1D73ABDC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4145" y="128778"/>
            <a:ext cx="5315711" cy="492443"/>
          </a:xfrm>
        </p:spPr>
        <p:txBody>
          <a:bodyPr/>
          <a:lstStyle/>
          <a:p>
            <a:pPr algn="ctr"/>
            <a:r>
              <a:rPr lang="en-US" sz="3200" b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Batch Size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5BA442CB-9702-30C7-5249-FCFE073D5316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707542" y="1332558"/>
                <a:ext cx="7553959" cy="2215991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Not too small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Workload is low, making it hard to fully utilize computational power.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Not too big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Memory is not sufficient. Wasted computation if all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are identical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5BA442CB-9702-30C7-5249-FCFE073D531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707542" y="1332558"/>
                <a:ext cx="7553959" cy="2215991"/>
              </a:xfrm>
              <a:blipFill>
                <a:blip r:embed="rId2"/>
                <a:stretch>
                  <a:fillRect l="-2260" t="-4132" b="-77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375728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CFA09E-EF78-AAF4-B46C-7C7FF8A272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4144" y="128778"/>
            <a:ext cx="5315711" cy="492443"/>
          </a:xfrm>
        </p:spPr>
        <p:txBody>
          <a:bodyPr/>
          <a:lstStyle/>
          <a:p>
            <a:pPr algn="ctr"/>
            <a:r>
              <a:rPr lang="en-US" sz="3200" b="0" spc="-5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Lecture Outline</a:t>
            </a:r>
            <a:endParaRPr lang="en-US" sz="28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44CF5D-4E0A-4600-331D-4A956A605D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95021" y="795618"/>
            <a:ext cx="7553959" cy="4219104"/>
          </a:xfrm>
        </p:spPr>
        <p:txBody>
          <a:bodyPr/>
          <a:lstStyle/>
          <a:p>
            <a:pPr marL="355600" indent="-342900">
              <a:spcBef>
                <a:spcPts val="595"/>
              </a:spcBef>
              <a:buFont typeface="Arial" panose="020B0604020202020204" pitchFamily="34" charset="0"/>
              <a:buChar char="•"/>
              <a:tabLst>
                <a:tab pos="354965" algn="l"/>
                <a:tab pos="355600" algn="l"/>
              </a:tabLst>
            </a:pPr>
            <a:r>
              <a:rPr lang="en-US" sz="2400" spc="-5" dirty="0">
                <a:latin typeface="Arial" panose="020B0604020202020204" pitchFamily="34" charset="0"/>
                <a:cs typeface="Arial" panose="020B0604020202020204" pitchFamily="34" charset="0"/>
              </a:rPr>
              <a:t>Linear Regression Model</a:t>
            </a:r>
          </a:p>
          <a:p>
            <a:pPr marL="355600" indent="-342900">
              <a:lnSpc>
                <a:spcPct val="100000"/>
              </a:lnSpc>
              <a:spcBef>
                <a:spcPts val="59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2400" spc="-5" dirty="0">
                <a:latin typeface="Arial" panose="020B0604020202020204" pitchFamily="34" charset="0"/>
                <a:cs typeface="Arial" panose="020B0604020202020204" pitchFamily="34" charset="0"/>
              </a:rPr>
              <a:t>Single Layer Neural Network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55600" indent="-342900">
              <a:lnSpc>
                <a:spcPct val="100000"/>
              </a:lnSpc>
              <a:spcBef>
                <a:spcPts val="49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Evaluating Linear Regression Model</a:t>
            </a:r>
          </a:p>
          <a:p>
            <a:pPr marL="355600" indent="-342900">
              <a:lnSpc>
                <a:spcPct val="100000"/>
              </a:lnSpc>
              <a:spcBef>
                <a:spcPts val="50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2400" spc="-5" dirty="0">
                <a:latin typeface="Arial" panose="020B0604020202020204" pitchFamily="34" charset="0"/>
                <a:cs typeface="Arial" panose="020B0604020202020204" pitchFamily="34" charset="0"/>
              </a:rPr>
              <a:t>Training Linear Regression Model</a:t>
            </a:r>
          </a:p>
          <a:p>
            <a:pPr marL="355600" indent="-342900">
              <a:lnSpc>
                <a:spcPct val="100000"/>
              </a:lnSpc>
              <a:spcBef>
                <a:spcPts val="50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2400" spc="-5" dirty="0">
                <a:latin typeface="Arial" panose="020B0604020202020204" pitchFamily="34" charset="0"/>
                <a:cs typeface="Arial" panose="020B0604020202020204" pitchFamily="34" charset="0"/>
              </a:rPr>
              <a:t>Optimization</a:t>
            </a:r>
          </a:p>
          <a:p>
            <a:pPr marL="812800" lvl="1" indent="-342900">
              <a:spcBef>
                <a:spcPts val="50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2400" spc="-5" dirty="0">
                <a:latin typeface="Arial" panose="020B0604020202020204" pitchFamily="34" charset="0"/>
                <a:cs typeface="Arial" panose="020B0604020202020204" pitchFamily="34" charset="0"/>
              </a:rPr>
              <a:t>Gradient Descent</a:t>
            </a:r>
          </a:p>
          <a:p>
            <a:pPr marL="812800" lvl="1" indent="-342900">
              <a:spcBef>
                <a:spcPts val="50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2400" spc="-5" dirty="0">
                <a:latin typeface="Arial" panose="020B0604020202020204" pitchFamily="34" charset="0"/>
                <a:cs typeface="Arial" panose="020B0604020202020204" pitchFamily="34" charset="0"/>
              </a:rPr>
              <a:t>Learning Rate</a:t>
            </a:r>
          </a:p>
          <a:p>
            <a:pPr marL="812800" lvl="1" indent="-342900">
              <a:spcBef>
                <a:spcPts val="50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2400" spc="-5" dirty="0">
                <a:latin typeface="Arial" panose="020B0604020202020204" pitchFamily="34" charset="0"/>
                <a:cs typeface="Arial" panose="020B0604020202020204" pitchFamily="34" charset="0"/>
              </a:rPr>
              <a:t>Mini Batch Stochastic Gradient Descent</a:t>
            </a:r>
          </a:p>
          <a:p>
            <a:pPr marL="812800" lvl="1" indent="-342900">
              <a:spcBef>
                <a:spcPts val="50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endParaRPr lang="en-US" sz="2400" spc="-5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6311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CC0F4-D80D-7FAB-B5BB-3A397D34A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4144" y="128778"/>
            <a:ext cx="5315711" cy="492443"/>
          </a:xfrm>
        </p:spPr>
        <p:txBody>
          <a:bodyPr/>
          <a:lstStyle/>
          <a:p>
            <a:pPr algn="ctr"/>
            <a:r>
              <a:rPr lang="en-US" sz="3200" b="0" dirty="0">
                <a:latin typeface="Arial" panose="020B0604020202020204" pitchFamily="34" charset="0"/>
                <a:cs typeface="Arial" panose="020B0604020202020204" pitchFamily="34" charset="0"/>
              </a:rPr>
              <a:t>References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3EC363-1E08-40C7-46DB-531F8B74E8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7542" y="1332558"/>
            <a:ext cx="7553959" cy="738664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hlinkClick r:id="rId2"/>
              </a:rPr>
              <a:t>https://d2l.ai/chapter_linear-regression/index.html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80465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62039-3E95-34B7-497A-661CE325F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4144" y="128778"/>
            <a:ext cx="5315711" cy="492443"/>
          </a:xfrm>
        </p:spPr>
        <p:txBody>
          <a:bodyPr/>
          <a:lstStyle/>
          <a:p>
            <a:pPr algn="ctr"/>
            <a:r>
              <a:rPr lang="en-US" sz="3200" b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House Price Prediction</a:t>
            </a:r>
            <a:endParaRPr lang="en-US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07A881-34DE-2D31-52D1-FEBBC144AC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200" y="1183005"/>
            <a:ext cx="3977640" cy="3108543"/>
          </a:xfrm>
        </p:spPr>
        <p:txBody>
          <a:bodyPr/>
          <a:lstStyle/>
          <a:p>
            <a:pPr marL="355600" indent="-342900">
              <a:lnSpc>
                <a:spcPct val="100000"/>
              </a:lnSpc>
              <a:spcBef>
                <a:spcPts val="309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 panose="020B0604020202020204" pitchFamily="34" charset="0"/>
                <a:cs typeface="Arial" panose="020B0604020202020204" pitchFamily="34" charset="0"/>
              </a:rPr>
              <a:t>Predict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price of the</a:t>
            </a:r>
            <a:r>
              <a:rPr lang="en-US" sz="2400" spc="-2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spc="-5" dirty="0">
                <a:latin typeface="Arial" panose="020B0604020202020204" pitchFamily="34" charset="0"/>
                <a:cs typeface="Arial" panose="020B0604020202020204" pitchFamily="34" charset="0"/>
              </a:rPr>
              <a:t>house based on its features. </a:t>
            </a:r>
          </a:p>
          <a:p>
            <a:pPr marL="355600" indent="-342900">
              <a:lnSpc>
                <a:spcPct val="100000"/>
              </a:lnSpc>
              <a:spcBef>
                <a:spcPts val="309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 panose="020B0604020202020204" pitchFamily="34" charset="0"/>
                <a:cs typeface="Arial" panose="020B0604020202020204" pitchFamily="34" charset="0"/>
              </a:rPr>
              <a:t>The  features in consideration are:</a:t>
            </a:r>
          </a:p>
          <a:p>
            <a:pPr marL="927100" lvl="1" indent="-457200">
              <a:spcBef>
                <a:spcPts val="309"/>
              </a:spcBef>
              <a:buFont typeface="Wingdings" panose="05000000000000000000" pitchFamily="2" charset="2"/>
              <a:buChar char="§"/>
            </a:pPr>
            <a:r>
              <a:rPr lang="en-US" sz="2400" spc="-5" dirty="0">
                <a:latin typeface="Arial" panose="020B0604020202020204" pitchFamily="34" charset="0"/>
                <a:cs typeface="Arial" panose="020B0604020202020204" pitchFamily="34" charset="0"/>
              </a:rPr>
              <a:t>Total Area</a:t>
            </a:r>
          </a:p>
          <a:p>
            <a:pPr marL="927100" lvl="1" indent="-457200">
              <a:spcBef>
                <a:spcPts val="309"/>
              </a:spcBef>
              <a:buFont typeface="Wingdings" panose="05000000000000000000" pitchFamily="2" charset="2"/>
              <a:buChar char="§"/>
            </a:pPr>
            <a:r>
              <a:rPr lang="en-US" sz="2400" spc="-5" dirty="0">
                <a:latin typeface="Arial" panose="020B0604020202020204" pitchFamily="34" charset="0"/>
                <a:cs typeface="Arial" panose="020B0604020202020204" pitchFamily="34" charset="0"/>
              </a:rPr>
              <a:t>Number of Bedrooms</a:t>
            </a:r>
          </a:p>
          <a:p>
            <a:pPr marL="927100" lvl="1" indent="-457200">
              <a:spcBef>
                <a:spcPts val="309"/>
              </a:spcBef>
              <a:buFont typeface="Wingdings" panose="05000000000000000000" pitchFamily="2" charset="2"/>
              <a:buChar char="§"/>
            </a:pPr>
            <a:r>
              <a:rPr lang="en-US" sz="2400" spc="-5" dirty="0">
                <a:latin typeface="Arial" panose="020B0604020202020204" pitchFamily="34" charset="0"/>
                <a:cs typeface="Arial" panose="020B0604020202020204" pitchFamily="34" charset="0"/>
              </a:rPr>
              <a:t>Number of Bathrooms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D60CCA-290F-66B9-FEFC-F452EF664918}"/>
              </a:ext>
            </a:extLst>
          </p:cNvPr>
          <p:cNvSpPr txBox="1"/>
          <p:nvPr/>
        </p:nvSpPr>
        <p:spPr>
          <a:xfrm>
            <a:off x="5354053" y="4678151"/>
            <a:ext cx="381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Figure taken from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medium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D82EEFD-1D7A-7FF7-3C48-85BF2A00AEDB}"/>
              </a:ext>
            </a:extLst>
          </p:cNvPr>
          <p:cNvPicPr>
            <a:picLocks noGrp="1" noChangeAspect="1"/>
          </p:cNvPicPr>
          <p:nvPr>
            <p:ph sz="half" idx="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8525" y="1638545"/>
            <a:ext cx="3978275" cy="2483947"/>
          </a:xfrm>
        </p:spPr>
      </p:pic>
    </p:spTree>
    <p:extLst>
      <p:ext uri="{BB962C8B-B14F-4D97-AF65-F5344CB8AC3E}">
        <p14:creationId xmlns:p14="http://schemas.microsoft.com/office/powerpoint/2010/main" val="31376193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C529B-7863-5472-26C4-2E5BD7212C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4144" y="128778"/>
            <a:ext cx="5315711" cy="492443"/>
          </a:xfrm>
        </p:spPr>
        <p:txBody>
          <a:bodyPr/>
          <a:lstStyle/>
          <a:p>
            <a:pPr algn="ctr"/>
            <a:r>
              <a:rPr lang="en-US" sz="3200" b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House Price Prediction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D3EF61DA-D0A0-92B5-59A3-386EB9CA9997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795019" y="664666"/>
                <a:ext cx="7553959" cy="4477059"/>
              </a:xfrm>
            </p:spPr>
            <p:txBody>
              <a:bodyPr/>
              <a:lstStyle/>
              <a:p>
                <a:pPr algn="just"/>
                <a:r>
                  <a:rPr lang="en-US" sz="24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The simple linear model makes the following assumptions:</a:t>
                </a: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Area, number of bedrooms, and number of bathrooms are key factors influencing house price and are denoted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 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 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.</a:t>
                </a: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The sale price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𝑦</m:t>
                        </m:r>
                      </m:e>
                    </m:acc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is the weighted sum of the key factors and the bias.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𝑦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3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+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𝑏</m:t>
                      </m:r>
                    </m:oMath>
                  </m:oMathPara>
                </a14:m>
                <a:endParaRPr lang="en-US" sz="2400" b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3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represent the weights and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𝑏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represents the bias term.</a:t>
                </a:r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endParaRPr lang="en-US" sz="2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just"/>
                <a:endParaRPr lang="en-US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D3EF61DA-D0A0-92B5-59A3-386EB9CA99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795019" y="664666"/>
                <a:ext cx="7553959" cy="4477059"/>
              </a:xfrm>
              <a:blipFill>
                <a:blip r:embed="rId2"/>
                <a:stretch>
                  <a:fillRect l="-2419" t="-1907" r="-24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278897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466D73-0E02-7A4F-8DE5-0A2B5BE72D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28778"/>
            <a:ext cx="7315200" cy="984885"/>
          </a:xfrm>
        </p:spPr>
        <p:txBody>
          <a:bodyPr/>
          <a:lstStyle/>
          <a:p>
            <a:r>
              <a:rPr lang="en-US" sz="3200" b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Biological Neuron vs Artificial Neuron</a:t>
            </a:r>
            <a:endParaRPr lang="en-US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082680-D3AA-2319-9CF3-6730ECCBD9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1865" y="822624"/>
            <a:ext cx="3740270" cy="349825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608A1D3-C5E3-539B-83CD-C63303ED02CF}"/>
              </a:ext>
            </a:extLst>
          </p:cNvPr>
          <p:cNvSpPr txBox="1"/>
          <p:nvPr/>
        </p:nvSpPr>
        <p:spPr>
          <a:xfrm>
            <a:off x="4572000" y="4681835"/>
            <a:ext cx="4800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Figure taken from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ResearchGate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54828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D366D8-BA20-DA48-D938-A7510AE18C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4144" y="128778"/>
            <a:ext cx="5315711" cy="492443"/>
          </a:xfrm>
        </p:spPr>
        <p:txBody>
          <a:bodyPr/>
          <a:lstStyle/>
          <a:p>
            <a:pPr algn="ctr"/>
            <a:r>
              <a:rPr lang="en-US" sz="3200" b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Linear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E9EECE37-EBFB-93DE-3305-27E35DBA6760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609600" y="819150"/>
                <a:ext cx="7553959" cy="2998834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Given n dimensional input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⋯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/>
                  <a:t>, the linear model has n weights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 ⋯,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/>
                  <a:t>and the bias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b="1" dirty="0"/>
                  <a:t>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dirty="0"/>
                  <a:t> is the weighted sum of the inputs and the bias.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+⋯+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b="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In vectorized notation, the output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can be expressed as follows: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E9EECE37-EBFB-93DE-3305-27E35DBA676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09600" y="819150"/>
                <a:ext cx="7553959" cy="2998834"/>
              </a:xfrm>
              <a:blipFill>
                <a:blip r:embed="rId2"/>
                <a:stretch>
                  <a:fillRect l="-2260" t="-2846" r="-2825" b="-12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131154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7ACD5-DE39-B36C-E4AE-DF2EC1172F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4144" y="128778"/>
            <a:ext cx="5315711" cy="492443"/>
          </a:xfrm>
        </p:spPr>
        <p:txBody>
          <a:bodyPr/>
          <a:lstStyle/>
          <a:p>
            <a:pPr algn="ctr"/>
            <a:r>
              <a:rPr lang="en-US" sz="3200" b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Single Layer Neural Network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741F41FB-CC81-5071-009F-77EFCFD3FD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2981" y="1123950"/>
            <a:ext cx="7158039" cy="238601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8CBD6E2-03FF-8CE0-4BD4-CDA25123C13F}"/>
              </a:ext>
            </a:extLst>
          </p:cNvPr>
          <p:cNvSpPr txBox="1"/>
          <p:nvPr/>
        </p:nvSpPr>
        <p:spPr>
          <a:xfrm>
            <a:off x="5715000" y="4681835"/>
            <a:ext cx="350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Figure taken from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d2l.ai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65270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77337" y="199648"/>
            <a:ext cx="7589325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5"/>
              </a:spcBef>
            </a:pPr>
            <a:r>
              <a:rPr lang="en-US" sz="3200" b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Evaluating Accuracy of the Model</a:t>
            </a:r>
            <a:endParaRPr sz="3200" b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5755964-6B72-7D76-FD42-6DB3487C10ED}"/>
                  </a:ext>
                </a:extLst>
              </p:cNvPr>
              <p:cNvSpPr txBox="1"/>
              <p:nvPr/>
            </p:nvSpPr>
            <p:spPr>
              <a:xfrm>
                <a:off x="521574" y="1010889"/>
                <a:ext cx="8229600" cy="28991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Compare the actual and predicted values to evaluate the accuracy of the model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For example, comparing the actual price of the house to the expected price of a house.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Give the truth value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𝑦</m:t>
                    </m:r>
                  </m:oMath>
                </a14:m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and predicted value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, we can evaluate the accuracy of the model by computing square loss which is defined as follows: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𝑙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𝑦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</m:t>
                        </m:r>
                        <m:acc>
                          <m:accPr>
                            <m:chr m:val="̂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𝑦</m:t>
                            </m:r>
                          </m:e>
                        </m:acc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𝑦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 − </m:t>
                            </m:r>
                            <m:acc>
                              <m:accPr>
                                <m:chr m:val="̂"/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𝑦</m:t>
                                </m:r>
                              </m:e>
                            </m:acc>
                          </m:e>
                        </m:d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</a:p>
              <a:p>
                <a:pPr marL="3028950" lvl="6" indent="-285750">
                  <a:buFont typeface="Arial" panose="020B0604020202020204" pitchFamily="34" charset="0"/>
                  <a:buChar char="•"/>
                </a:pPr>
                <a:endParaRPr 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5755964-6B72-7D76-FD42-6DB3487C10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574" y="1010889"/>
                <a:ext cx="8229600" cy="2899192"/>
              </a:xfrm>
              <a:prstGeom prst="rect">
                <a:avLst/>
              </a:prstGeom>
              <a:blipFill>
                <a:blip r:embed="rId2"/>
                <a:stretch>
                  <a:fillRect l="-667" t="-1053" r="-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4996A2-5BF6-EA9F-6CD1-6909E0DC5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4144" y="128778"/>
            <a:ext cx="5315711" cy="492443"/>
          </a:xfrm>
        </p:spPr>
        <p:txBody>
          <a:bodyPr/>
          <a:lstStyle/>
          <a:p>
            <a:pPr algn="ctr"/>
            <a:r>
              <a:rPr lang="en-US" sz="3200" b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Training Data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9281ABA3-8108-826A-A51D-662A49670E21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707542" y="1332558"/>
                <a:ext cx="7553959" cy="3069495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 ⋯</m:t>
                            </m:r>
                            <m:sSub>
                              <m:sSubPr>
                                <m:ctrlP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b="0" dirty="0"/>
                  <a:t>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b="0" dirty="0"/>
                  <a:t> is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b="0" dirty="0"/>
                  <a:t> input vector i.e. features of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b="0" dirty="0"/>
                  <a:t> house.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p>
                    </m:sSubSup>
                    <m:r>
                      <a:rPr lang="en-US" b="1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0" dirty="0"/>
                  <a:t>is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𝑗𝑡h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0" dirty="0"/>
                  <a:t>feature of </a:t>
                </a:r>
                <a:r>
                  <a:rPr lang="en-US" dirty="0"/>
                  <a:t>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dirty="0"/>
                  <a:t> input vector i.e. Total Area of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dirty="0"/>
                  <a:t> house.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⋯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is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𝑖𝑡h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output value i.e. house price of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dirty="0"/>
                  <a:t> house.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b="1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b="0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9281ABA3-8108-826A-A51D-662A49670E2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707542" y="1332558"/>
                <a:ext cx="7553959" cy="3069495"/>
              </a:xfrm>
              <a:blipFill>
                <a:blip r:embed="rId2"/>
                <a:stretch>
                  <a:fillRect l="-2260" t="-2783" r="-2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268980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6486</TotalTime>
  <Words>825</Words>
  <Application>Microsoft Office PowerPoint</Application>
  <PresentationFormat>On-screen Show (16:9)</PresentationFormat>
  <Paragraphs>111</Paragraphs>
  <Slides>20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Calibri</vt:lpstr>
      <vt:lpstr>Cambria Math</vt:lpstr>
      <vt:lpstr>Times New Roman</vt:lpstr>
      <vt:lpstr>Wingdings</vt:lpstr>
      <vt:lpstr>Office Theme</vt:lpstr>
      <vt:lpstr>CS 316: Introduction to Deep Learning</vt:lpstr>
      <vt:lpstr>Lecture Outline</vt:lpstr>
      <vt:lpstr>House Price Prediction</vt:lpstr>
      <vt:lpstr>House Price Prediction</vt:lpstr>
      <vt:lpstr>Biological Neuron vs Artificial Neuron</vt:lpstr>
      <vt:lpstr>Linear Model</vt:lpstr>
      <vt:lpstr>Single Layer Neural Network</vt:lpstr>
      <vt:lpstr>Evaluating Accuracy of the Model</vt:lpstr>
      <vt:lpstr>Training Data</vt:lpstr>
      <vt:lpstr>Training Loss of a Linear Regression Model</vt:lpstr>
      <vt:lpstr>Vectorized Training Loss</vt:lpstr>
      <vt:lpstr>Closed Form Solution</vt:lpstr>
      <vt:lpstr>Gradient Descent Algorithm</vt:lpstr>
      <vt:lpstr>1D Gradient Descent Visualization</vt:lpstr>
      <vt:lpstr>2D Gradient Descent Visualization</vt:lpstr>
      <vt:lpstr>Learning Rate</vt:lpstr>
      <vt:lpstr>Mini-Batch Stochastic Gradient Descent</vt:lpstr>
      <vt:lpstr>Mini Batch Stochastic Gradient Descent</vt:lpstr>
      <vt:lpstr>Batch Size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HU</dc:creator>
  <cp:lastModifiedBy>Muhammad Munawwar Adam</cp:lastModifiedBy>
  <cp:revision>14</cp:revision>
  <dcterms:created xsi:type="dcterms:W3CDTF">2022-07-21T10:38:14Z</dcterms:created>
  <dcterms:modified xsi:type="dcterms:W3CDTF">2023-12-26T11:33:00Z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2021-09-22T00:00:00Z</vt:filetime>
  </property>
  <property fmtid="{D5CDD505-2E9C-101B-9397-08002B2CF9AE}" pid="3" name="Creator">
    <vt:lpwstr>Microsoft® PowerPoint® 2019</vt:lpwstr>
  </property>
  <property fmtid="{D5CDD505-2E9C-101B-9397-08002B2CF9AE}" pid="4" name="LastSaved">
    <vt:filetime>2022-07-21T00:00:00Z</vt:filetime>
  </property>
</Properties>
</file>